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2" r:id="rId4"/>
    <p:sldId id="258" r:id="rId5"/>
    <p:sldId id="260" r:id="rId6"/>
    <p:sldId id="257" r:id="rId7"/>
    <p:sldId id="259" r:id="rId8"/>
    <p:sldId id="263" r:id="rId9"/>
    <p:sldId id="264" r:id="rId10"/>
    <p:sldId id="265" r:id="rId11"/>
    <p:sldId id="266" r:id="rId12"/>
    <p:sldId id="267" r:id="rId13"/>
    <p:sldId id="274" r:id="rId14"/>
    <p:sldId id="275" r:id="rId15"/>
    <p:sldId id="272" r:id="rId16"/>
    <p:sldId id="273" r:id="rId17"/>
    <p:sldId id="268" r:id="rId18"/>
    <p:sldId id="269" r:id="rId19"/>
    <p:sldId id="270" r:id="rId20"/>
    <p:sldId id="271" r:id="rId21"/>
    <p:sldId id="27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3F5E444-EAD9-4D50-95CB-FBFB4235ABB8}">
          <p14:sldIdLst>
            <p14:sldId id="256"/>
            <p14:sldId id="261"/>
            <p14:sldId id="262"/>
            <p14:sldId id="258"/>
            <p14:sldId id="260"/>
          </p14:sldIdLst>
        </p14:section>
        <p14:section name="제목 없는 구역" id="{57CF4BBD-DF14-4DAA-AADE-A8E3D646F411}">
          <p14:sldIdLst>
            <p14:sldId id="257"/>
          </p14:sldIdLst>
        </p14:section>
        <p14:section name="제목 없는 구역" id="{1CA7A49D-ED23-49B1-A3A6-C1FA18FA4D9B}">
          <p14:sldIdLst>
            <p14:sldId id="259"/>
            <p14:sldId id="263"/>
            <p14:sldId id="264"/>
            <p14:sldId id="265"/>
            <p14:sldId id="266"/>
            <p14:sldId id="267"/>
            <p14:sldId id="274"/>
            <p14:sldId id="275"/>
            <p14:sldId id="272"/>
            <p14:sldId id="273"/>
            <p14:sldId id="268"/>
            <p14:sldId id="269"/>
            <p14:sldId id="270"/>
            <p14:sldId id="271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gradFill flip="none" rotWithShape="1">
          <a:gsLst>
            <a:gs pos="7000">
              <a:schemeClr val="bg1"/>
            </a:gs>
            <a:gs pos="24000">
              <a:schemeClr val="accent3">
                <a:lumMod val="58000"/>
                <a:alpha val="97000"/>
              </a:schemeClr>
            </a:gs>
            <a:gs pos="77000">
              <a:schemeClr val="accent3">
                <a:alpha val="98000"/>
                <a:lumMod val="65000"/>
              </a:schemeClr>
            </a:gs>
            <a:gs pos="97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469CA2-AD2C-4E94-84D3-BB0ED757F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637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B70E9-5679-46AA-9F4F-F59856A33004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469CA2-AD2C-4E94-84D3-BB0ED757F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31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B70E9-5679-46AA-9F4F-F59856A33004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469CA2-AD2C-4E94-84D3-BB0ED757F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56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16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06500"/>
            <a:ext cx="12192000" cy="56515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0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B70E9-5679-46AA-9F4F-F59856A33004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469CA2-AD2C-4E94-84D3-BB0ED757F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81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B70E9-5679-46AA-9F4F-F59856A33004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469CA2-AD2C-4E94-84D3-BB0ED757F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59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B70E9-5679-46AA-9F4F-F59856A33004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469CA2-AD2C-4E94-84D3-BB0ED757F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8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B70E9-5679-46AA-9F4F-F59856A33004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469CA2-AD2C-4E94-84D3-BB0ED757F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353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B70E9-5679-46AA-9F4F-F59856A33004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469CA2-AD2C-4E94-84D3-BB0ED757F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522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B70E9-5679-46AA-9F4F-F59856A33004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469CA2-AD2C-4E94-84D3-BB0ED757F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0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B70E9-5679-46AA-9F4F-F59856A33004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469CA2-AD2C-4E94-84D3-BB0ED757F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77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bg1"/>
            </a:gs>
            <a:gs pos="23000">
              <a:schemeClr val="accent3">
                <a:alpha val="76000"/>
                <a:lumMod val="58000"/>
              </a:schemeClr>
            </a:gs>
            <a:gs pos="77000">
              <a:schemeClr val="accent3">
                <a:alpha val="98000"/>
                <a:lumMod val="65000"/>
              </a:schemeClr>
            </a:gs>
            <a:gs pos="97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67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0" y="1726770"/>
            <a:ext cx="12192000" cy="5131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430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415781"/>
            <a:ext cx="9144000" cy="2387600"/>
          </a:xfrm>
        </p:spPr>
        <p:txBody>
          <a:bodyPr/>
          <a:lstStyle/>
          <a:p>
            <a:r>
              <a:rPr lang="ko-KR" altLang="en-US" dirty="0" smtClean="0"/>
              <a:t>신경과의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말초신경근육 질환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563939"/>
            <a:ext cx="9144000" cy="1655762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노원을지병원 신경과</a:t>
            </a:r>
            <a:endParaRPr lang="en-US" altLang="ko-KR" dirty="0" smtClean="0"/>
          </a:p>
          <a:p>
            <a:r>
              <a:rPr lang="ko-KR" altLang="en-US" dirty="0" smtClean="0"/>
              <a:t>유일한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84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094" y="228844"/>
            <a:ext cx="4720651" cy="66291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016612" y="6642556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Emma </a:t>
            </a:r>
            <a:r>
              <a:rPr lang="en-US" altLang="ko-KR" sz="800" dirty="0" err="1"/>
              <a:t>Ciafaloni</a:t>
            </a:r>
            <a:r>
              <a:rPr lang="en-US" altLang="ko-KR" sz="800" dirty="0"/>
              <a:t>, </a:t>
            </a:r>
            <a:r>
              <a:rPr lang="en-US" altLang="ko-KR" sz="800" dirty="0" smtClean="0"/>
              <a:t>2019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21395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A 67-year-old man, 8-month history of progressive slurring of speech</a:t>
            </a:r>
          </a:p>
          <a:p>
            <a:r>
              <a:rPr lang="en-US" altLang="ko-KR" dirty="0" smtClean="0"/>
              <a:t>Weakness of left hand without numbness</a:t>
            </a:r>
          </a:p>
          <a:p>
            <a:r>
              <a:rPr lang="en-US" altLang="ko-KR" dirty="0" smtClean="0"/>
              <a:t>Muscle cramping in his hands and legs</a:t>
            </a:r>
          </a:p>
          <a:p>
            <a:r>
              <a:rPr lang="en-US" altLang="ko-KR" dirty="0" smtClean="0"/>
              <a:t>Cry spontaneously (unusual for him)</a:t>
            </a:r>
          </a:p>
          <a:p>
            <a:r>
              <a:rPr lang="en-US" altLang="ko-KR" dirty="0" smtClean="0"/>
              <a:t>Neurologic exam</a:t>
            </a:r>
          </a:p>
          <a:p>
            <a:pPr lvl="1"/>
            <a:r>
              <a:rPr lang="en-US" altLang="ko-KR" dirty="0" smtClean="0"/>
              <a:t>spastic and flaccid dysarthria</a:t>
            </a:r>
          </a:p>
          <a:p>
            <a:pPr lvl="1"/>
            <a:r>
              <a:rPr lang="en-US" altLang="ko-KR" dirty="0" smtClean="0"/>
              <a:t>fasciculation of tongue, arms, thighs</a:t>
            </a:r>
          </a:p>
          <a:p>
            <a:pPr lvl="1"/>
            <a:r>
              <a:rPr lang="en-US" altLang="ko-KR" dirty="0" smtClean="0"/>
              <a:t>Atrophy of tongue and left hand</a:t>
            </a:r>
          </a:p>
          <a:p>
            <a:pPr lvl="1"/>
            <a:r>
              <a:rPr lang="en-US" altLang="ko-KR" dirty="0" smtClean="0"/>
              <a:t>Arm and leg reflexes were brisk. </a:t>
            </a:r>
          </a:p>
          <a:p>
            <a:pPr lvl="1"/>
            <a:r>
              <a:rPr lang="en-US" altLang="ko-KR" dirty="0" smtClean="0"/>
              <a:t>Extensor plantar response, positive Hoffman sign </a:t>
            </a:r>
          </a:p>
          <a:p>
            <a:r>
              <a:rPr lang="en-US" altLang="ko-KR" dirty="0" smtClean="0"/>
              <a:t>Brain MRI, spine MRI: unremarkable</a:t>
            </a:r>
          </a:p>
          <a:p>
            <a:r>
              <a:rPr lang="en-US" altLang="ko-KR" dirty="0" smtClean="0"/>
              <a:t>Needle EMG: fibrillation and positive sharp waves in hand muscles, leg muscles, thoracic </a:t>
            </a:r>
            <a:r>
              <a:rPr lang="en-US" altLang="ko-KR" dirty="0" err="1" smtClean="0"/>
              <a:t>paraspinal</a:t>
            </a:r>
            <a:r>
              <a:rPr lang="en-US" altLang="ko-KR" dirty="0" smtClean="0"/>
              <a:t> muscles.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936" y="2300983"/>
            <a:ext cx="5508064" cy="24489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50478" y="4749910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Colin Quinn, </a:t>
            </a:r>
            <a:r>
              <a:rPr lang="en-US" altLang="ko-KR" sz="800" dirty="0" smtClean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95801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Amyotrophic lateral sclerosis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016001"/>
            <a:ext cx="2394663" cy="30479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0497" y="1015999"/>
            <a:ext cx="3848224" cy="3454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6749" y="1015999"/>
            <a:ext cx="4024384" cy="51505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075878" y="6642556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Orla </a:t>
            </a:r>
            <a:r>
              <a:rPr lang="en-US" altLang="ko-KR" sz="800" dirty="0" err="1"/>
              <a:t>Hardiman</a:t>
            </a:r>
            <a:r>
              <a:rPr lang="en-US" altLang="ko-KR" sz="800" dirty="0"/>
              <a:t>, </a:t>
            </a:r>
            <a:r>
              <a:rPr lang="en-US" altLang="ko-KR" sz="800" dirty="0" smtClean="0"/>
              <a:t>2017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647245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https</a:t>
            </a:r>
            <a:r>
              <a:rPr lang="en-US" altLang="ko-KR" sz="800" dirty="0"/>
              <a:t>://www.youtube.com/watch?v=9W_JmkotwQs</a:t>
            </a:r>
            <a:endParaRPr lang="ko-KR" altLang="en-US" sz="800" dirty="0"/>
          </a:p>
        </p:txBody>
      </p:sp>
      <p:pic>
        <p:nvPicPr>
          <p:cNvPr id="9" name="Kimura &amp; Kohara F21 positive sharp waves and fibrillation potentials, each firing regularly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8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4145553"/>
            <a:ext cx="4302470" cy="242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2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382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Guillain-Barré</a:t>
            </a:r>
            <a:r>
              <a:rPr lang="en-US" altLang="ko-KR" dirty="0"/>
              <a:t> Syndrome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083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182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60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Chronic </a:t>
            </a:r>
            <a:r>
              <a:rPr lang="en-US" altLang="ko-KR" dirty="0" smtClean="0"/>
              <a:t>Inflammatory Demyelinating </a:t>
            </a:r>
            <a:r>
              <a:rPr lang="en-US" altLang="ko-KR" dirty="0" err="1" smtClean="0"/>
              <a:t>Polyradiculoneuropathy</a:t>
            </a:r>
            <a:r>
              <a:rPr lang="en-US" altLang="ko-KR" dirty="0" smtClean="0"/>
              <a:t> (CIDP)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701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6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461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Charcot-Marie-</a:t>
            </a:r>
            <a:r>
              <a:rPr lang="en-US" altLang="ko-KR" dirty="0" err="1" smtClean="0"/>
              <a:t>ToothDisease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3416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7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00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751768"/>
            <a:ext cx="6287377" cy="9526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3090535" cy="25823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535" y="1"/>
            <a:ext cx="3123790" cy="2582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8274" y="2582334"/>
            <a:ext cx="704919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Amyotrophic lateral </a:t>
            </a:r>
            <a:r>
              <a:rPr lang="en-US" altLang="ko-KR" dirty="0"/>
              <a:t>sclerosis (ALS) </a:t>
            </a:r>
            <a:endParaRPr lang="en-US" altLang="ko-KR" dirty="0" smtClean="0"/>
          </a:p>
          <a:p>
            <a:r>
              <a:rPr lang="en-US" altLang="ko-KR" sz="1050" dirty="0" smtClean="0"/>
              <a:t>https</a:t>
            </a:r>
            <a:r>
              <a:rPr lang="en-US" altLang="ko-KR" sz="1050" dirty="0"/>
              <a:t>://alstreatment.com/famous-people-with-als/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610" y="267027"/>
            <a:ext cx="1965213" cy="23544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610" y="0"/>
            <a:ext cx="2275037" cy="295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90640" y="2640041"/>
            <a:ext cx="25538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https</a:t>
            </a:r>
            <a:r>
              <a:rPr lang="en-US" altLang="ko-KR" sz="900" dirty="0"/>
              <a:t>://neuronup.us/cognitive-stimulation-news/acquired-brain-injury/stroke/celebrities-with-neurological-and-mental-disorders/</a:t>
            </a:r>
            <a:endParaRPr lang="ko-KR" altLang="en-US" sz="1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297930"/>
            <a:ext cx="6287377" cy="1453838"/>
          </a:xfrm>
          <a:prstGeom prst="rect">
            <a:avLst/>
          </a:prstGeom>
        </p:spPr>
      </p:pic>
      <p:pic>
        <p:nvPicPr>
          <p:cNvPr id="12" name="내용 개체 틀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7098" y="308891"/>
            <a:ext cx="3436697" cy="232584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773442" y="19632"/>
            <a:ext cx="3460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Ann Romney, wife of former presidential contender Mitt </a:t>
            </a:r>
            <a:r>
              <a:rPr lang="en-US" altLang="ko-KR" sz="900" dirty="0" smtClean="0"/>
              <a:t>Romney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19770" y="2634735"/>
            <a:ext cx="31639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https</a:t>
            </a:r>
            <a:r>
              <a:rPr lang="en-US" altLang="ko-KR" sz="700" dirty="0"/>
              <a:t>://www.webmd.com/multiple-sclerosis/ss/slideshow-faces-of-ms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225092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Brachial </a:t>
            </a:r>
            <a:r>
              <a:rPr lang="en-US" altLang="ko-KR" dirty="0" err="1" smtClean="0"/>
              <a:t>plexopathy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684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8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200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DERMATOMYOSITIS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824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신경과의 말초신경 근육질환 파트에서 보는 질환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Central nervous system (CNS) demyelinating disease</a:t>
            </a:r>
          </a:p>
          <a:p>
            <a:pPr lvl="1"/>
            <a:r>
              <a:rPr lang="en-US" altLang="ko-KR" dirty="0" smtClean="0"/>
              <a:t>Multiple sclerosis (MS)</a:t>
            </a:r>
          </a:p>
          <a:p>
            <a:pPr lvl="1"/>
            <a:r>
              <a:rPr lang="en-US" altLang="ko-KR" dirty="0" err="1" smtClean="0"/>
              <a:t>Neuromyelitis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optica</a:t>
            </a:r>
            <a:r>
              <a:rPr lang="en-US" altLang="ko-KR" dirty="0" smtClean="0"/>
              <a:t> spectrum disorder (NMOSD)</a:t>
            </a:r>
          </a:p>
          <a:p>
            <a:pPr lvl="1"/>
            <a:r>
              <a:rPr lang="en-US" altLang="ko-KR" dirty="0" smtClean="0"/>
              <a:t>etc.</a:t>
            </a:r>
          </a:p>
          <a:p>
            <a:r>
              <a:rPr lang="en-US" altLang="ko-KR" dirty="0" smtClean="0"/>
              <a:t>Spinal cord disease</a:t>
            </a:r>
            <a:r>
              <a:rPr lang="ko-KR" altLang="en-US" dirty="0" smtClean="0"/>
              <a:t> </a:t>
            </a:r>
            <a:r>
              <a:rPr lang="en-US" altLang="ko-KR" dirty="0" smtClean="0"/>
              <a:t>(myelopathy)</a:t>
            </a:r>
          </a:p>
          <a:p>
            <a:r>
              <a:rPr lang="en-US" altLang="ko-KR" dirty="0" smtClean="0"/>
              <a:t>Muscle disease</a:t>
            </a:r>
          </a:p>
        </p:txBody>
      </p:sp>
    </p:spTree>
    <p:extLst>
      <p:ext uri="{BB962C8B-B14F-4D97-AF65-F5344CB8AC3E}">
        <p14:creationId xmlns:p14="http://schemas.microsoft.com/office/powerpoint/2010/main" val="1296513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21 year old, woman</a:t>
            </a:r>
          </a:p>
          <a:p>
            <a:r>
              <a:rPr lang="en-US" altLang="ko-KR" dirty="0" smtClean="0"/>
              <a:t>vision loss 5 days ago in right eye, gradual onset, progression</a:t>
            </a:r>
          </a:p>
          <a:p>
            <a:r>
              <a:rPr lang="en-US" altLang="ko-KR" dirty="0" smtClean="0"/>
              <a:t>Periocular pain worsened by eye movement. </a:t>
            </a:r>
          </a:p>
          <a:p>
            <a:r>
              <a:rPr lang="en-US" altLang="ko-KR" dirty="0" smtClean="0"/>
              <a:t>right relative afferent pupillary defect (RAPD), visual acuity of 20/70 in right eye.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292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767" y="1508759"/>
            <a:ext cx="4256117" cy="40936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651" y="1506959"/>
            <a:ext cx="3127804" cy="409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Multiple sclerosis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103" y="853168"/>
            <a:ext cx="3506894" cy="33053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6001"/>
            <a:ext cx="3363312" cy="21353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41118" y="6642556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Massimo </a:t>
            </a:r>
            <a:r>
              <a:rPr lang="en-US" altLang="ko-KR" sz="800" dirty="0" err="1"/>
              <a:t>Filippi</a:t>
            </a:r>
            <a:r>
              <a:rPr lang="en-US" altLang="ko-KR" sz="800" dirty="0"/>
              <a:t>, </a:t>
            </a:r>
            <a:r>
              <a:rPr lang="en-US" altLang="ko-KR" sz="800" dirty="0" smtClean="0"/>
              <a:t>2018</a:t>
            </a:r>
            <a:endParaRPr lang="ko-KR" altLang="en-US" sz="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44334"/>
            <a:ext cx="4345225" cy="29929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1975" y="826860"/>
            <a:ext cx="4080025" cy="581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59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31341" cy="45630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75" y="1"/>
            <a:ext cx="3601052" cy="62562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51410" t="432" b="-432"/>
          <a:stretch/>
        </p:blipFill>
        <p:spPr>
          <a:xfrm>
            <a:off x="8628610" y="1630140"/>
            <a:ext cx="1814935" cy="19263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4563035"/>
            <a:ext cx="471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MS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4942275" y="6256259"/>
            <a:ext cx="471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NMO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1279078" y="6625591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Ho-</a:t>
            </a:r>
            <a:r>
              <a:rPr lang="en-US" altLang="ko-KR" sz="800" dirty="0" err="1" smtClean="0"/>
              <a:t>jin</a:t>
            </a:r>
            <a:r>
              <a:rPr lang="en-US" altLang="ko-KR" sz="800" dirty="0" smtClean="0"/>
              <a:t> Kim, 2015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66284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 30-year-old woman with 6-month history of bilateral ptosis, diplopia, intermittent mild dysphagia, neck heaviness</a:t>
            </a:r>
          </a:p>
          <a:p>
            <a:r>
              <a:rPr lang="en-US" altLang="ko-KR" dirty="0" err="1" smtClean="0"/>
              <a:t>Creatine</a:t>
            </a:r>
            <a:r>
              <a:rPr lang="en-US" altLang="ko-KR" dirty="0" smtClean="0"/>
              <a:t> kinase level: normal</a:t>
            </a:r>
          </a:p>
          <a:p>
            <a:r>
              <a:rPr lang="en-US" altLang="ko-KR" dirty="0" smtClean="0"/>
              <a:t>Acetylcholine receptor (Ach), muscle-specific tyrosine kinase antibodies: (-)</a:t>
            </a:r>
          </a:p>
          <a:p>
            <a:r>
              <a:rPr lang="en-US" altLang="ko-KR" dirty="0" smtClean="0"/>
              <a:t>Repetitive nerve stimulation test: normal</a:t>
            </a:r>
          </a:p>
          <a:p>
            <a:r>
              <a:rPr lang="en-US" altLang="ko-KR" dirty="0" smtClean="0"/>
              <a:t>Single-fiber EMG of frontalis: abnormally increased jitter with increased fiber density </a:t>
            </a:r>
          </a:p>
          <a:p>
            <a:r>
              <a:rPr lang="en-US" altLang="ko-KR" dirty="0" err="1" smtClean="0"/>
              <a:t>Pyridostigmine</a:t>
            </a:r>
            <a:r>
              <a:rPr lang="en-US" altLang="ko-KR" dirty="0"/>
              <a:t> </a:t>
            </a:r>
            <a:r>
              <a:rPr lang="en-US" altLang="ko-KR" dirty="0" smtClean="0"/>
              <a:t>treatment: improvement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234" y="4410306"/>
            <a:ext cx="5047766" cy="21484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48878" y="6600649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Michael W. Nicolle, </a:t>
            </a:r>
            <a:r>
              <a:rPr lang="en-US" altLang="ko-KR" sz="800" dirty="0" smtClean="0"/>
              <a:t>2016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188115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Myasthenia gravis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085" y="3176474"/>
            <a:ext cx="2869915" cy="3466082"/>
          </a:xfrm>
        </p:spPr>
      </p:pic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0" y="1182158"/>
            <a:ext cx="7875478" cy="5675841"/>
          </a:xfrm>
        </p:spPr>
        <p:txBody>
          <a:bodyPr/>
          <a:lstStyle/>
          <a:p>
            <a:r>
              <a:rPr lang="en-US" altLang="ko-KR" dirty="0" smtClean="0"/>
              <a:t>Weakness increase with repetitive use, day</a:t>
            </a:r>
          </a:p>
          <a:p>
            <a:pPr marL="0" indent="0">
              <a:buNone/>
            </a:pPr>
            <a:r>
              <a:rPr lang="en-US" altLang="ko-KR" dirty="0"/>
              <a:t>p</a:t>
            </a:r>
            <a:r>
              <a:rPr lang="en-US" altLang="ko-KR" dirty="0" smtClean="0"/>
              <a:t>rogress.</a:t>
            </a:r>
          </a:p>
          <a:p>
            <a:r>
              <a:rPr lang="en-US" altLang="ko-KR" dirty="0" smtClean="0"/>
              <a:t>Diplopia, ptosis, dysarthria, dysphagia</a:t>
            </a:r>
          </a:p>
          <a:p>
            <a:r>
              <a:rPr lang="en-US" altLang="ko-KR" dirty="0" smtClean="0"/>
              <a:t>Repetitive nerve stimulation test</a:t>
            </a:r>
          </a:p>
          <a:p>
            <a:r>
              <a:rPr lang="en-US" altLang="ko-KR" dirty="0" smtClean="0"/>
              <a:t>Acetylcholine receptor antibody, muscle-specific tyrosine kinase antibody</a:t>
            </a:r>
          </a:p>
          <a:p>
            <a:r>
              <a:rPr lang="en-US" altLang="ko-KR" dirty="0" err="1" smtClean="0"/>
              <a:t>Pyridostigmine</a:t>
            </a:r>
            <a:r>
              <a:rPr lang="en-US" altLang="ko-KR" dirty="0" smtClean="0"/>
              <a:t> and immunosuppressive drugs</a:t>
            </a:r>
          </a:p>
          <a:p>
            <a:r>
              <a:rPr lang="en-US" altLang="ko-KR" dirty="0" err="1" smtClean="0"/>
              <a:t>Thymectomy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75478" y="6642556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https</a:t>
            </a:r>
            <a:r>
              <a:rPr lang="en-US" altLang="ko-KR" sz="800" dirty="0"/>
              <a:t>://neupsykey.com/myasthenia-gravis-and-disorders-of-the-neuromuscular-junction/</a:t>
            </a:r>
            <a:endParaRPr lang="ko-KR" altLang="en-US" sz="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429" y="1"/>
            <a:ext cx="3495571" cy="29610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075878" y="2961030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Nils </a:t>
            </a:r>
            <a:r>
              <a:rPr lang="en-US" altLang="ko-KR" sz="800" dirty="0"/>
              <a:t>Erik </a:t>
            </a:r>
            <a:r>
              <a:rPr lang="en-US" altLang="ko-KR" sz="800" dirty="0" err="1" smtClean="0"/>
              <a:t>Gilhus</a:t>
            </a:r>
            <a:r>
              <a:rPr lang="en-US" altLang="ko-KR" sz="800" dirty="0" smtClean="0"/>
              <a:t>, 2019</a:t>
            </a:r>
            <a:endParaRPr lang="ko-KR" altLang="en-US" sz="8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057" y="5163947"/>
            <a:ext cx="4385234" cy="14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75774"/>
      </p:ext>
    </p:extLst>
  </p:cSld>
  <p:clrMapOvr>
    <a:masterClrMapping/>
  </p:clrMapOvr>
</p:sld>
</file>

<file path=ppt/theme/theme1.xml><?xml version="1.0" encoding="utf-8"?>
<a:theme xmlns:a="http://schemas.openxmlformats.org/drawingml/2006/main" name="유일한 테마">
  <a:themeElements>
    <a:clrScheme name="발표용">
      <a:dk1>
        <a:sysClr val="windowText" lastClr="000000"/>
      </a:dk1>
      <a:lt1>
        <a:sysClr val="window" lastClr="FFFFFF"/>
      </a:lt1>
      <a:dk2>
        <a:srgbClr val="003060"/>
      </a:dk2>
      <a:lt2>
        <a:srgbClr val="949494"/>
      </a:lt2>
      <a:accent1>
        <a:srgbClr val="0076BF"/>
      </a:accent1>
      <a:accent2>
        <a:srgbClr val="00B259"/>
      </a:accent2>
      <a:accent3>
        <a:srgbClr val="0C419A"/>
      </a:accent3>
      <a:accent4>
        <a:srgbClr val="80C341"/>
      </a:accent4>
      <a:accent5>
        <a:srgbClr val="FE834B"/>
      </a:accent5>
      <a:accent6>
        <a:srgbClr val="FFB300"/>
      </a:accent6>
      <a:hlink>
        <a:srgbClr val="2C479E"/>
      </a:hlink>
      <a:folHlink>
        <a:srgbClr val="7F7F7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유일한 테마" id="{56415493-6A54-4700-AF82-0DE49BC9423B}" vid="{21E8F1EF-5085-49CB-8BDA-92C983548E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유일한 테마</Template>
  <TotalTime>232</TotalTime>
  <Words>363</Words>
  <Application>Microsoft Office PowerPoint</Application>
  <PresentationFormat>와이드스크린</PresentationFormat>
  <Paragraphs>72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굴림</vt:lpstr>
      <vt:lpstr>Arial</vt:lpstr>
      <vt:lpstr>Arial Black</vt:lpstr>
      <vt:lpstr>유일한 테마</vt:lpstr>
      <vt:lpstr>신경과의  말초신경근육 질환</vt:lpstr>
      <vt:lpstr>PowerPoint 프레젠테이션</vt:lpstr>
      <vt:lpstr>신경과의 말초신경 근육질환 파트에서 보는 질환 </vt:lpstr>
      <vt:lpstr>Case 1</vt:lpstr>
      <vt:lpstr>PowerPoint 프레젠테이션</vt:lpstr>
      <vt:lpstr>Multiple sclerosis</vt:lpstr>
      <vt:lpstr>PowerPoint 프레젠테이션</vt:lpstr>
      <vt:lpstr>Case 2</vt:lpstr>
      <vt:lpstr>Myasthenia gravis </vt:lpstr>
      <vt:lpstr>PowerPoint 프레젠테이션</vt:lpstr>
      <vt:lpstr>Case 3</vt:lpstr>
      <vt:lpstr>Amyotrophic lateral sclerosis </vt:lpstr>
      <vt:lpstr>Case 4</vt:lpstr>
      <vt:lpstr>Guillain-Barré Syndrome</vt:lpstr>
      <vt:lpstr>Case 5</vt:lpstr>
      <vt:lpstr>Chronic Inflammatory Demyelinating Polyradiculoneuropathy (CIDP)</vt:lpstr>
      <vt:lpstr>Case 6</vt:lpstr>
      <vt:lpstr>Charcot-Marie-ToothDisease</vt:lpstr>
      <vt:lpstr>Case 7</vt:lpstr>
      <vt:lpstr>Brachial plexopathy</vt:lpstr>
      <vt:lpstr>Case 8</vt:lpstr>
      <vt:lpstr>DERMATOMYOSITIS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신경과 근골격계 질환</dc:title>
  <dc:creator>10</dc:creator>
  <cp:lastModifiedBy>s</cp:lastModifiedBy>
  <cp:revision>61</cp:revision>
  <dcterms:created xsi:type="dcterms:W3CDTF">2021-05-18T05:21:55Z</dcterms:created>
  <dcterms:modified xsi:type="dcterms:W3CDTF">2021-05-23T13:59:24Z</dcterms:modified>
</cp:coreProperties>
</file>